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371D77-798B-4ABA-812F-F7EF300BCA0B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5595C7-428D-4244-BA12-695DAB9DE54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5E111AA-A019-4B8F-A41D-96F86C0676C7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FDE3D91-79B0-4613-9406-F825854102E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BA55BFE-7BEC-4B0E-939D-0AFADF0BA8C1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5AE89-D73F-4249-AA7C-2A502CE37F7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512178B-3424-4789-90D4-4C0E79A22883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02C15D9-06BE-4970-9BC3-4979302778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AED91DB-4D9B-445C-B63D-BAA7B317C4A4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B23947B-4B4B-434F-A80E-38CF1208B07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2F7C88B-ED11-4433-B3E2-BF3052FAE4AC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7EF6BE5-493B-420B-AE94-3DA186400C3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11B3F10-4B52-46B2-A20D-EE0C91BAD73F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036D46A-0AF6-4605-A363-2744505B659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FB62C95-BE3A-4B73-A6AB-DBF8582FCBD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DB12DAD-BBD0-41C4-9F8D-BF48B69717C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4C6C155-85E4-44B0-AA48-2202E589106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EF624B2-0C68-4143-AC75-FEB7C1EC9EE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D6F02C1-BC6B-4EAD-AE74-768870C59BC3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D0E340E-D3D7-4545-8E6F-FC3A918B81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ABAD9DD-2EE5-4E6A-B2D7-609539F493D9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1B6C594-3759-49DB-BB5D-E1190FFE052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D5E73A-C09B-4FF5-AEE8-8E117F109AB2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emf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5" name="Прямоугольник 2" hidden="0"/>
          <p:cNvSpPr/>
          <p:nvPr isPhoto="0" userDrawn="0"/>
        </p:nvSpPr>
        <p:spPr bwMode="auto">
          <a:xfrm>
            <a:off x="2339752" y="3645024"/>
            <a:ext cx="6530203" cy="216982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70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ПРЕЗЕНТАЦИЯ </a:t>
            </a:r>
            <a:endParaRPr/>
          </a:p>
          <a:p>
            <a:pPr algn="ctr">
              <a:defRPr/>
            </a:pPr>
            <a:r>
              <a:rPr lang="ru-RU" sz="270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ЭЛЕКТИВНОЙ ДИСЦИПЛИНЫ</a:t>
            </a:r>
            <a:endParaRPr/>
          </a:p>
          <a:p>
            <a:pPr algn="ctr">
              <a:defRPr/>
            </a:pPr>
            <a:endParaRPr lang="ru-RU" sz="2700">
              <a:solidFill>
                <a:srgbClr val="005AA5"/>
              </a:solidFill>
              <a:latin typeface="Roboto Medium"/>
              <a:ea typeface="Roboto Medium"/>
              <a:cs typeface="Roboto Medium"/>
            </a:endParaRPr>
          </a:p>
          <a:p>
            <a:pPr algn="ctr">
              <a:defRPr/>
            </a:pPr>
            <a:r>
              <a:rPr lang="ru-RU" sz="2700" b="1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«</a:t>
            </a:r>
            <a:r>
              <a:rPr lang="ru-RU" sz="2700" b="1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Правовое регулирование электронного документооборота</a:t>
            </a:r>
            <a:r>
              <a:rPr lang="ru-RU" sz="2700" b="1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»</a:t>
            </a:r>
            <a:endParaRPr lang="ru-RU" sz="2700">
              <a:solidFill>
                <a:srgbClr val="005AA5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763687" y="6093296"/>
            <a:ext cx="881742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just">
              <a:defRPr/>
            </a:pPr>
            <a:r>
              <a:rPr lang="ru-RU" sz="200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Кафедра </a:t>
            </a:r>
            <a:r>
              <a:rPr lang="ru-RU" sz="200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информационного права и цифровых технологий</a:t>
            </a:r>
            <a:endParaRPr lang="ru-RU" sz="2700">
              <a:solidFill>
                <a:srgbClr val="005AA5"/>
              </a:solidFill>
              <a:latin typeface="Roboto Medium"/>
              <a:ea typeface="Roboto Medium"/>
              <a:cs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Значение дисциплины для дальнейшего обучения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20090" y="2295888"/>
            <a:ext cx="7886700" cy="435133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/>
              <a:t>Основные положения дисциплины могут быть использованы в дальнейшем при изучении </a:t>
            </a:r>
            <a:r>
              <a:rPr lang="ru-RU"/>
              <a:t>дисциплин</a:t>
            </a:r>
            <a:r>
              <a:rPr lang="ru-RU"/>
              <a:t>:</a:t>
            </a:r>
            <a:endParaRPr/>
          </a:p>
          <a:p>
            <a:pPr lvl="0">
              <a:defRPr/>
            </a:pPr>
            <a:r>
              <a:rPr lang="ru-RU"/>
              <a:t>Гражданское </a:t>
            </a:r>
            <a:r>
              <a:rPr lang="ru-RU"/>
              <a:t>право</a:t>
            </a:r>
            <a:endParaRPr/>
          </a:p>
          <a:p>
            <a:pPr lvl="0">
              <a:defRPr/>
            </a:pPr>
            <a:r>
              <a:rPr lang="ru-RU"/>
              <a:t>Информационное </a:t>
            </a:r>
            <a:r>
              <a:rPr lang="ru-RU"/>
              <a:t>право</a:t>
            </a:r>
            <a:endParaRPr/>
          </a:p>
        </p:txBody>
      </p:sp>
      <p:pic>
        <p:nvPicPr>
          <p:cNvPr id="6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328745" y="5328392"/>
            <a:ext cx="1630699" cy="1128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54800" y="920397"/>
            <a:ext cx="7472812" cy="12682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Значение </a:t>
            </a:r>
            <a:r>
              <a:rPr lang="ru-RU"/>
              <a:t>дисциплины для практической работы юриста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54800" y="2346467"/>
            <a:ext cx="7753292" cy="40987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b="1">
                <a:solidFill>
                  <a:srgbClr val="002060"/>
                </a:solidFill>
              </a:rPr>
              <a:t>Надежные знания </a:t>
            </a:r>
            <a:endParaRPr/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</a:rPr>
              <a:t>о принципах ведения защищенного электронного документооборота</a:t>
            </a:r>
            <a:endParaRPr/>
          </a:p>
          <a:p>
            <a:pPr marL="0" indent="0" algn="just">
              <a:buNone/>
              <a:defRPr/>
            </a:pPr>
            <a:r>
              <a:rPr lang="ru-RU" b="1">
                <a:solidFill>
                  <a:srgbClr val="002060"/>
                </a:solidFill>
              </a:rPr>
              <a:t>Устойчивые навыки </a:t>
            </a:r>
            <a:endParaRPr lang="ru-RU" b="1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</a:rPr>
              <a:t>Создания и обработки электронных документов</a:t>
            </a:r>
            <a:endParaRPr lang="ru-RU" b="1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</a:rPr>
              <a:t>Работы в системах ЭДО</a:t>
            </a:r>
            <a:r>
              <a:rPr lang="en-US" b="1">
                <a:solidFill>
                  <a:srgbClr val="002060"/>
                </a:solidFill>
              </a:rPr>
              <a:t>:</a:t>
            </a:r>
            <a:r>
              <a:rPr lang="ru-RU" b="1">
                <a:solidFill>
                  <a:srgbClr val="002060"/>
                </a:solidFill>
              </a:rPr>
              <a:t> регистрация</a:t>
            </a:r>
            <a:r>
              <a:rPr lang="ru-RU" b="1">
                <a:solidFill>
                  <a:srgbClr val="002060"/>
                </a:solidFill>
              </a:rPr>
              <a:t>, согласование и исполнение электронных документов</a:t>
            </a:r>
            <a:endParaRPr lang="ru-RU" b="1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r>
              <a:rPr lang="ru-RU" b="1">
                <a:solidFill>
                  <a:srgbClr val="002060"/>
                </a:solidFill>
              </a:rPr>
              <a:t> Это необходимое условие </a:t>
            </a:r>
            <a:r>
              <a:rPr lang="ru-RU" b="1">
                <a:solidFill>
                  <a:srgbClr val="002060"/>
                </a:solidFill>
              </a:rPr>
              <a:t>успешности в профессиональной деятельности</a:t>
            </a:r>
            <a:endParaRPr/>
          </a:p>
        </p:txBody>
      </p:sp>
      <p:cxnSp>
        <p:nvCxnSpPr>
          <p:cNvPr id="6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87249" y="95920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5" name="Прямоугольник 2" hidden="0"/>
          <p:cNvSpPr/>
          <p:nvPr isPhoto="0" userDrawn="0"/>
        </p:nvSpPr>
        <p:spPr bwMode="auto"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400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0090" y="1128652"/>
            <a:ext cx="7886700" cy="940860"/>
          </a:xfrm>
        </p:spPr>
        <p:txBody>
          <a:bodyPr/>
          <a:lstStyle/>
          <a:p>
            <a:pPr algn="ctr">
              <a:defRPr/>
            </a:pPr>
            <a:r>
              <a:rPr lang="ru-RU"/>
              <a:t>Цель освоения дисциплины 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02522" y="206951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/>
              <a:t>Подготовка </a:t>
            </a:r>
            <a:r>
              <a:rPr lang="ru-RU"/>
              <a:t>высококвалифицированных специалистов в соответствии с ФГОС </a:t>
            </a:r>
            <a:r>
              <a:rPr lang="ru-RU"/>
              <a:t>ВО.</a:t>
            </a:r>
            <a:endParaRPr lang="en-US"/>
          </a:p>
          <a:p>
            <a:pPr marL="0" indent="0" algn="ctr">
              <a:buNone/>
              <a:defRPr/>
            </a:pPr>
            <a:endParaRPr lang="ru-RU"/>
          </a:p>
          <a:p>
            <a:pPr marL="0" indent="0" algn="ctr">
              <a:buNone/>
              <a:defRPr/>
            </a:pPr>
            <a:r>
              <a:rPr lang="ru-RU"/>
              <a:t>Формирование </a:t>
            </a:r>
            <a:r>
              <a:rPr lang="ru-RU"/>
              <a:t>у обучающихся знаний, умений и </a:t>
            </a:r>
            <a:r>
              <a:rPr lang="ru-RU"/>
              <a:t>навыков </a:t>
            </a:r>
            <a:r>
              <a:rPr lang="ru-RU"/>
              <a:t>использования и </a:t>
            </a:r>
            <a:r>
              <a:rPr lang="ru-RU"/>
              <a:t>правового </a:t>
            </a:r>
            <a:r>
              <a:rPr lang="ru-RU"/>
              <a:t>регулирования электронного </a:t>
            </a:r>
            <a:r>
              <a:rPr lang="ru-RU"/>
              <a:t>документооборота</a:t>
            </a:r>
            <a:endParaRPr/>
          </a:p>
        </p:txBody>
      </p:sp>
      <p:cxnSp>
        <p:nvCxnSpPr>
          <p:cNvPr id="6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12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452320" y="425650"/>
            <a:ext cx="1154470" cy="837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0090" y="1128652"/>
            <a:ext cx="7886700" cy="940860"/>
          </a:xfrm>
        </p:spPr>
        <p:txBody>
          <a:bodyPr/>
          <a:lstStyle/>
          <a:p>
            <a:pPr algn="ctr">
              <a:defRPr/>
            </a:pPr>
            <a:r>
              <a:rPr lang="ru-RU"/>
              <a:t>Задачи дисциплины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20090" y="2069512"/>
            <a:ext cx="7886700" cy="435133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изучение </a:t>
            </a:r>
            <a:r>
              <a:rPr lang="ru-RU"/>
              <a:t>понятия «электронный документ», его сущности и правового статуса; </a:t>
            </a:r>
            <a:endParaRPr lang="ru-RU"/>
          </a:p>
          <a:p>
            <a:pPr lvl="0">
              <a:defRPr/>
            </a:pPr>
            <a:r>
              <a:rPr lang="ru-RU"/>
              <a:t>изучение понятия </a:t>
            </a:r>
            <a:r>
              <a:rPr lang="ru-RU"/>
              <a:t>«электронная подпись», </a:t>
            </a:r>
            <a:r>
              <a:rPr lang="ru-RU"/>
              <a:t>его сущности, </a:t>
            </a:r>
            <a:r>
              <a:rPr lang="ru-RU"/>
              <a:t>принципов создания и применения; </a:t>
            </a:r>
            <a:endParaRPr lang="ru-RU"/>
          </a:p>
          <a:p>
            <a:pPr lvl="0">
              <a:defRPr/>
            </a:pPr>
            <a:r>
              <a:rPr lang="ru-RU"/>
              <a:t>формирование </a:t>
            </a:r>
            <a:r>
              <a:rPr lang="ru-RU"/>
              <a:t>навыков использования систем электронного документооборота.</a:t>
            </a:r>
            <a:endParaRPr/>
          </a:p>
        </p:txBody>
      </p:sp>
      <p:cxnSp>
        <p:nvCxnSpPr>
          <p:cNvPr id="6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87378" y="492669"/>
            <a:ext cx="1531921" cy="1265230"/>
          </a:xfrm>
          <a:prstGeom prst="rect">
            <a:avLst/>
          </a:prstGeom>
        </p:spPr>
      </p:pic>
      <p:pic>
        <p:nvPicPr>
          <p:cNvPr id="12" name="Рисунок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216226" y="159335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6688" y="878207"/>
            <a:ext cx="7886700" cy="9408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/>
              <a:t>Для кого предназначена дисциплина?</a:t>
            </a:r>
            <a:endParaRPr/>
          </a:p>
        </p:txBody>
      </p:sp>
      <p:cxnSp>
        <p:nvCxnSpPr>
          <p:cNvPr id="5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87249" y="88704"/>
            <a:ext cx="952381" cy="666667"/>
          </a:xfrm>
          <a:prstGeom prst="rect">
            <a:avLst/>
          </a:prstGeom>
        </p:spPr>
      </p:pic>
      <p:sp>
        <p:nvSpPr>
          <p:cNvPr id="11" name="Объект 2" hidden="0"/>
          <p:cNvSpPr txBox="1"/>
          <p:nvPr isPhoto="0" userDrawn="0"/>
        </p:nvSpPr>
        <p:spPr bwMode="auto">
          <a:xfrm>
            <a:off x="603734" y="1819067"/>
            <a:ext cx="7928706" cy="196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000"/>
              <a:t>обучающиеся по </a:t>
            </a:r>
            <a:r>
              <a:rPr lang="ru-RU" sz="2000"/>
              <a:t>специальности 40.05.01 Правовое обеспечение национальной безопасности специализация: «Государственно-правовая</a:t>
            </a:r>
            <a:r>
              <a:rPr lang="ru-RU" sz="2000"/>
              <a:t>»;</a:t>
            </a:r>
            <a:endParaRPr lang="ru-RU" sz="2000"/>
          </a:p>
          <a:p>
            <a:pPr algn="just">
              <a:defRPr/>
            </a:pPr>
            <a:r>
              <a:rPr lang="ru-RU" sz="2000"/>
              <a:t>обучающиеся </a:t>
            </a:r>
            <a:r>
              <a:rPr lang="ru-RU" sz="2000"/>
              <a:t>по специальности 40.05.02 Правоохранительная деятельность специализация «Оперативно-розыскная деятельность</a:t>
            </a:r>
            <a:r>
              <a:rPr lang="ru-RU" sz="2000"/>
              <a:t>»</a:t>
            </a:r>
            <a:endParaRPr lang="ru-RU" sz="2000"/>
          </a:p>
        </p:txBody>
      </p:sp>
      <p:pic>
        <p:nvPicPr>
          <p:cNvPr id="12" name="Рисунок 1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266106" y="3648701"/>
            <a:ext cx="2603961" cy="2866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32619" y="836712"/>
            <a:ext cx="7886700" cy="9408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Что изучается в ходе освоения дисциплины?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11560" y="1858913"/>
            <a:ext cx="7995230" cy="478831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ru-RU" sz="2000" b="1"/>
              <a:t>Основой управления в современных государственных, правоохранительных органов и других организаций является электронный документооборот. </a:t>
            </a:r>
            <a:endParaRPr lang="ru-RU" sz="2000" b="1"/>
          </a:p>
          <a:p>
            <a:pPr marL="0" lvl="0" indent="0">
              <a:buNone/>
              <a:defRPr/>
            </a:pPr>
            <a:r>
              <a:rPr lang="ru-RU" sz="2000" b="1"/>
              <a:t>Большая </a:t>
            </a:r>
            <a:r>
              <a:rPr lang="ru-RU" sz="2000" b="1"/>
              <a:t>часть документов создается, обрабатывается и хранится в электронном виде</a:t>
            </a:r>
            <a:endParaRPr/>
          </a:p>
          <a:p>
            <a:pPr lvl="0">
              <a:defRPr/>
            </a:pPr>
            <a:r>
              <a:rPr lang="ru-RU" sz="2000" b="1"/>
              <a:t>Вы изучите ключевые понятия электронного документооборота (ЭДО)</a:t>
            </a:r>
            <a:r>
              <a:rPr lang="en-US" sz="2000" b="1"/>
              <a:t>:</a:t>
            </a:r>
            <a:r>
              <a:rPr lang="ru-RU" sz="2000" b="1"/>
              <a:t> электронный документ,  юридическая сила электронного документа, электронная подпись.</a:t>
            </a:r>
            <a:endParaRPr/>
          </a:p>
          <a:p>
            <a:pPr lvl="0">
              <a:defRPr/>
            </a:pPr>
            <a:r>
              <a:rPr lang="ru-RU" sz="2000" b="1"/>
              <a:t>Мы обсудим основные принципы организации и ведения защищенного ЭДО</a:t>
            </a:r>
            <a:endParaRPr/>
          </a:p>
          <a:p>
            <a:pPr lvl="0">
              <a:defRPr/>
            </a:pPr>
            <a:r>
              <a:rPr lang="ru-RU" sz="2000" b="1"/>
              <a:t>Вы познакомитесь со специальной программой для ведения ЭДО, системой ЭДО.</a:t>
            </a:r>
            <a:endParaRPr/>
          </a:p>
          <a:p>
            <a:pPr lvl="0">
              <a:defRPr/>
            </a:pPr>
            <a:r>
              <a:rPr lang="ru-RU" sz="2000" b="1"/>
              <a:t>Научитесь работать в системе ЭДО</a:t>
            </a:r>
            <a:r>
              <a:rPr lang="en-US" sz="2000" b="1"/>
              <a:t>: </a:t>
            </a:r>
            <a:r>
              <a:rPr lang="ru-RU" sz="2000" b="1"/>
              <a:t>регистрировать, согласовывать и исполнять документы</a:t>
            </a:r>
            <a:endParaRPr lang="ru-RU" sz="2000" b="1"/>
          </a:p>
        </p:txBody>
      </p:sp>
      <p:cxnSp>
        <p:nvCxnSpPr>
          <p:cNvPr id="6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87249" y="88704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0090" y="909576"/>
            <a:ext cx="7886700" cy="57215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1С:Документооборот</a:t>
            </a:r>
            <a:endParaRPr/>
          </a:p>
        </p:txBody>
      </p:sp>
      <p:cxnSp>
        <p:nvCxnSpPr>
          <p:cNvPr id="5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87249" y="88704"/>
            <a:ext cx="952381" cy="666667"/>
          </a:xfrm>
          <a:prstGeom prst="rect">
            <a:avLst/>
          </a:prstGeom>
        </p:spPr>
      </p:pic>
      <p:sp>
        <p:nvSpPr>
          <p:cNvPr id="1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0090" y="1547751"/>
            <a:ext cx="7886700" cy="572155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1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государственном управлении и экономике широко используется электронный документооборот (ЭДО)</a:t>
            </a:r>
            <a:r>
              <a:rPr/>
              <a:t> </a:t>
            </a:r>
            <a:endParaRPr/>
          </a:p>
        </p:txBody>
      </p:sp>
      <p:cxnSp>
        <p:nvCxnSpPr>
          <p:cNvPr id="12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5" y="378833"/>
            <a:ext cx="0" cy="6152594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" hidden="0"/>
          <p:cNvSpPr/>
          <p:nvPr isPhoto="0" userDrawn="0"/>
        </p:nvSpPr>
        <p:spPr bwMode="auto">
          <a:xfrm flipH="0" flipV="0">
            <a:off x="-2056777" y="3117295"/>
            <a:ext cx="126042" cy="19165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1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79629" y="2199697"/>
            <a:ext cx="7934909" cy="2804666"/>
          </a:xfrm>
          <a:prstGeom prst="rect">
            <a:avLst/>
          </a:prstGeom>
        </p:spPr>
      </p:pic>
      <p:sp>
        <p:nvSpPr>
          <p:cNvPr id="15" name="" hidden="0"/>
          <p:cNvSpPr/>
          <p:nvPr isPhoto="0" userDrawn="0"/>
        </p:nvSpPr>
        <p:spPr bwMode="auto">
          <a:xfrm flipH="0" flipV="0">
            <a:off x="-2797465" y="8053036"/>
            <a:ext cx="130306" cy="6924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16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441582" y="5260836"/>
            <a:ext cx="8165207" cy="832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5" y="378833"/>
            <a:ext cx="3747079" cy="325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5" y="378833"/>
            <a:ext cx="0" cy="6152594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5" y="6531428"/>
            <a:ext cx="8378515" cy="31104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1" y="385302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7" y="378833"/>
            <a:ext cx="3456414" cy="6468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87248" y="88704"/>
            <a:ext cx="952380" cy="666666"/>
          </a:xfrm>
          <a:prstGeom prst="rect">
            <a:avLst/>
          </a:prstGeom>
        </p:spPr>
      </p:pic>
      <p:cxnSp>
        <p:nvCxnSpPr>
          <p:cNvPr id="10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5" y="378833"/>
            <a:ext cx="0" cy="6152594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 hidden="0"/>
          <p:cNvSpPr/>
          <p:nvPr isPhoto="0" userDrawn="0"/>
        </p:nvSpPr>
        <p:spPr bwMode="auto">
          <a:xfrm flipH="0" flipV="0">
            <a:off x="-2056777" y="3117295"/>
            <a:ext cx="126042" cy="19165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2" name="" hidden="0"/>
          <p:cNvSpPr/>
          <p:nvPr isPhoto="0" userDrawn="0"/>
        </p:nvSpPr>
        <p:spPr bwMode="auto">
          <a:xfrm flipH="0" flipV="0">
            <a:off x="-2797465" y="8053036"/>
            <a:ext cx="130306" cy="6924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3" name="" hidden="0"/>
          <p:cNvSpPr/>
          <p:nvPr isPhoto="0" userDrawn="0"/>
        </p:nvSpPr>
        <p:spPr bwMode="auto">
          <a:xfrm flipH="0" flipV="0">
            <a:off x="3375150" y="3795935"/>
            <a:ext cx="140960" cy="14262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1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478493" y="1018687"/>
            <a:ext cx="4529640" cy="700513"/>
          </a:xfrm>
          <a:prstGeom prst="rect">
            <a:avLst/>
          </a:prstGeom>
        </p:spPr>
      </p:pic>
      <p:sp>
        <p:nvSpPr>
          <p:cNvPr id="15" name="" hidden="0"/>
          <p:cNvSpPr/>
          <p:nvPr isPhoto="0" userDrawn="0"/>
        </p:nvSpPr>
        <p:spPr bwMode="auto">
          <a:xfrm flipH="0" flipV="0">
            <a:off x="3865463" y="759524"/>
            <a:ext cx="51702" cy="15566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16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4547083" y="2132798"/>
            <a:ext cx="3947955" cy="3611528"/>
          </a:xfrm>
          <a:prstGeom prst="rect">
            <a:avLst/>
          </a:prstGeom>
        </p:spPr>
      </p:pic>
      <p:sp>
        <p:nvSpPr>
          <p:cNvPr id="17" name="" hidden="0"/>
          <p:cNvSpPr/>
          <p:nvPr isPhoto="0" userDrawn="0"/>
        </p:nvSpPr>
        <p:spPr bwMode="auto">
          <a:xfrm flipH="0" flipV="0">
            <a:off x="289261" y="5444977"/>
            <a:ext cx="109490" cy="7989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18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398752" y="2770242"/>
            <a:ext cx="3927495" cy="703676"/>
          </a:xfrm>
          <a:prstGeom prst="rect">
            <a:avLst/>
          </a:prstGeom>
        </p:spPr>
      </p:pic>
      <p:sp>
        <p:nvSpPr>
          <p:cNvPr id="19" name="" hidden="0"/>
          <p:cNvSpPr/>
          <p:nvPr isPhoto="0" userDrawn="0"/>
        </p:nvSpPr>
        <p:spPr bwMode="auto">
          <a:xfrm flipH="0" flipV="0">
            <a:off x="2231365" y="6148757"/>
            <a:ext cx="76645" cy="1250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20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447771" y="3938562"/>
            <a:ext cx="3829456" cy="107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0090" y="1128651"/>
            <a:ext cx="7886700" cy="57215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Тематический план дисциплины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61884" y="2200817"/>
            <a:ext cx="6886041" cy="37875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/>
              <a:t>Тема </a:t>
            </a:r>
            <a:r>
              <a:rPr lang="ru-RU" b="1"/>
              <a:t>1. Правовой статус электронного </a:t>
            </a:r>
            <a:r>
              <a:rPr lang="ru-RU" b="1"/>
              <a:t>документа</a:t>
            </a:r>
            <a:r>
              <a:rPr lang="en-US" b="1"/>
              <a:t>;</a:t>
            </a:r>
            <a:r>
              <a:rPr lang="ru-RU" b="1"/>
              <a:t> </a:t>
            </a:r>
            <a:endParaRPr lang="ru-RU" b="1"/>
          </a:p>
          <a:p>
            <a:pPr>
              <a:defRPr/>
            </a:pPr>
            <a:r>
              <a:rPr lang="ru-RU" b="1"/>
              <a:t>Тема 2. Правовой статус электронной </a:t>
            </a:r>
            <a:r>
              <a:rPr lang="ru-RU" b="1"/>
              <a:t>подписи</a:t>
            </a:r>
            <a:r>
              <a:rPr lang="en-US" b="1"/>
              <a:t>;</a:t>
            </a:r>
            <a:endParaRPr lang="ru-RU" b="1"/>
          </a:p>
          <a:p>
            <a:pPr>
              <a:defRPr/>
            </a:pPr>
            <a:r>
              <a:rPr lang="ru-RU" b="1"/>
              <a:t>Тема3. Технологии работы в ЭДО</a:t>
            </a:r>
            <a:endParaRPr/>
          </a:p>
        </p:txBody>
      </p:sp>
      <p:cxnSp>
        <p:nvCxnSpPr>
          <p:cNvPr id="6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5" y="378833"/>
            <a:ext cx="3747079" cy="325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5" y="378833"/>
            <a:ext cx="0" cy="6152594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5" y="6531428"/>
            <a:ext cx="8378515" cy="31104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1" y="385302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7" y="378833"/>
            <a:ext cx="3456414" cy="6468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203847" y="4948322"/>
            <a:ext cx="2428589" cy="1509559"/>
          </a:xfrm>
          <a:prstGeom prst="rect">
            <a:avLst/>
          </a:prstGeom>
        </p:spPr>
      </p:pic>
      <p:pic>
        <p:nvPicPr>
          <p:cNvPr id="12" name="Рисунок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187248" y="88704"/>
            <a:ext cx="952380" cy="666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910605" y="5266304"/>
            <a:ext cx="1730533" cy="1296229"/>
          </a:xfrm>
          <a:prstGeom prst="rect">
            <a:avLst/>
          </a:prstGeom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17980" y="844343"/>
            <a:ext cx="7886700" cy="940860"/>
          </a:xfrm>
        </p:spPr>
        <p:txBody>
          <a:bodyPr/>
          <a:lstStyle/>
          <a:p>
            <a:pPr algn="ctr">
              <a:defRPr/>
            </a:pPr>
            <a:r>
              <a:rPr lang="ru-RU"/>
              <a:t>Как будут проходить занятия?</a:t>
            </a:r>
            <a:endParaRPr/>
          </a:p>
        </p:txBody>
      </p:sp>
      <p:sp>
        <p:nvSpPr>
          <p:cNvPr id="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17980" y="1785203"/>
            <a:ext cx="7980823" cy="44829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solidFill>
                  <a:srgbClr val="002060"/>
                </a:solidFill>
              </a:rPr>
              <a:t>На </a:t>
            </a:r>
            <a:r>
              <a:rPr lang="ru-RU" sz="2000" b="1">
                <a:solidFill>
                  <a:srgbClr val="002060"/>
                </a:solidFill>
              </a:rPr>
              <a:t>ЛЕКЦИЯХ обсуждаем проблемы </a:t>
            </a:r>
            <a:r>
              <a:rPr lang="ru-RU" sz="2000" b="1">
                <a:solidFill>
                  <a:srgbClr val="002060"/>
                </a:solidFill>
              </a:rPr>
              <a:t>цифрового развития общества и экономики, значения ЭДО в государственном </a:t>
            </a:r>
            <a:r>
              <a:rPr lang="ru-RU" sz="2000" b="1">
                <a:solidFill>
                  <a:srgbClr val="002060"/>
                </a:solidFill>
              </a:rPr>
              <a:t>управлении, принципы работы системы электронного документооборота (СЭД).</a:t>
            </a:r>
            <a:endParaRPr sz="2000" b="1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ru-RU" sz="2000" b="1">
                <a:solidFill>
                  <a:srgbClr val="002060"/>
                </a:solidFill>
              </a:rPr>
              <a:t>В компьютерном </a:t>
            </a:r>
            <a:r>
              <a:rPr lang="ru-RU" sz="2000" b="1">
                <a:solidFill>
                  <a:srgbClr val="002060"/>
                </a:solidFill>
              </a:rPr>
              <a:t>классе выполняем ПРАКТИЧЕСКИЕ </a:t>
            </a:r>
            <a:r>
              <a:rPr lang="ru-RU" sz="2000" b="1">
                <a:solidFill>
                  <a:srgbClr val="002060"/>
                </a:solidFill>
              </a:rPr>
              <a:t>ЗАДАНИЯ </a:t>
            </a:r>
            <a:endParaRPr lang="ru-RU" sz="2000" b="1">
              <a:solidFill>
                <a:srgbClr val="002060"/>
              </a:solidFill>
            </a:endParaRPr>
          </a:p>
          <a:p>
            <a:pP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</a:rPr>
              <a:t>По подготовке и оформлению организационных документов (приказ, договор, служебная записка).</a:t>
            </a:r>
            <a:endParaRPr/>
          </a:p>
          <a:p>
            <a:pP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</a:rPr>
              <a:t>С использованием </a:t>
            </a:r>
            <a:r>
              <a:rPr lang="ru-RU" sz="2000" b="1">
                <a:solidFill>
                  <a:srgbClr val="002060"/>
                </a:solidFill>
              </a:rPr>
              <a:t>программы </a:t>
            </a:r>
            <a:r>
              <a:rPr lang="ru-RU" sz="2000" b="1">
                <a:solidFill>
                  <a:srgbClr val="002060"/>
                </a:solidFill>
              </a:rPr>
              <a:t>СЭД реальной организации проводим:</a:t>
            </a:r>
            <a:endParaRPr lang="ru-RU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rgbClr val="002060"/>
                </a:solidFill>
              </a:rPr>
              <a:t>регистрацию и проведение согласования документов в системе электронного документооборота;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2060"/>
                </a:solidFill>
              </a:rPr>
              <a:t>организацию и проведение исполнения документов с использованием СЭД.</a:t>
            </a:r>
            <a:endParaRPr lang="ru-RU" sz="2000" b="1">
              <a:solidFill>
                <a:srgbClr val="002060"/>
              </a:solidFill>
            </a:endParaRPr>
          </a:p>
          <a:p>
            <a:pP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</a:rPr>
              <a:t>Круглый стол по актуальным темам дисциплины ЭДО</a:t>
            </a:r>
            <a:r>
              <a:rPr lang="ru-RU" sz="2000"/>
              <a:t>.</a:t>
            </a:r>
            <a:endParaRPr sz="2000"/>
          </a:p>
        </p:txBody>
      </p:sp>
      <p:cxnSp>
        <p:nvCxnSpPr>
          <p:cNvPr id="7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5" hidden="0"/>
          <p:cNvCxnSpPr>
            <a:cxnSpLocks/>
          </p:cNvCxnSpPr>
          <p:nvPr isPhoto="0" userDrawn="0"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7" hidden="0"/>
          <p:cNvCxnSpPr>
            <a:cxnSpLocks/>
          </p:cNvCxnSpPr>
          <p:nvPr isPhoto="0" userDrawn="0"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8" hidden="0"/>
          <p:cNvCxnSpPr>
            <a:cxnSpLocks/>
          </p:cNvCxnSpPr>
          <p:nvPr isPhoto="0" userDrawn="0"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187249" y="162996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R7-Office/6.3.1.43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>ФГБОУ СГЮА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Кузнецов Максим</dc:creator>
  <cp:keywords/>
  <dc:description/>
  <dc:identifier/>
  <dc:language/>
  <cp:lastModifiedBy>ПВ Ересько</cp:lastModifiedBy>
  <cp:revision>167</cp:revision>
  <dcterms:created xsi:type="dcterms:W3CDTF">2020-12-02T14:35:45Z</dcterms:created>
  <dcterms:modified xsi:type="dcterms:W3CDTF">2022-02-03T19:24:47Z</dcterms:modified>
  <cp:category/>
  <cp:contentStatus/>
  <cp:version/>
</cp:coreProperties>
</file>